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Anton"/>
      <p:regular r:id="rId41"/>
    </p:embeddedFont>
    <p:embeddedFont>
      <p:font typeface="Lato"/>
      <p:regular r:id="rId42"/>
      <p:bold r:id="rId43"/>
      <p:italic r:id="rId44"/>
      <p:boldItalic r:id="rId45"/>
    </p:embeddedFont>
    <p:embeddedFont>
      <p:font typeface="Lato Light"/>
      <p:regular r:id="rId46"/>
      <p:bold r:id="rId47"/>
      <p:italic r:id="rId48"/>
      <p:boldItalic r:id="rId49"/>
    </p:embeddedFont>
    <p:embeddedFont>
      <p:font typeface="Helvetica Neue"/>
      <p:regular r:id="rId50"/>
      <p:bold r:id="rId51"/>
      <p:italic r:id="rId52"/>
      <p:boldItalic r:id="rId53"/>
    </p:embeddedFont>
    <p:embeddedFont>
      <p:font typeface="Helvetica Neue Light"/>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A7536E-8551-4032-8EDB-76385C4DB8CC}">
  <a:tblStyle styleId="{B3A7536E-8551-4032-8EDB-76385C4DB8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Lato-regular.fntdata"/><Relationship Id="rId41" Type="http://schemas.openxmlformats.org/officeDocument/2006/relationships/font" Target="fonts/Anton-regular.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LatoLight-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Light-italic.fntdata"/><Relationship Id="rId47" Type="http://schemas.openxmlformats.org/officeDocument/2006/relationships/font" Target="fonts/LatoLight-bold.fntdata"/><Relationship Id="rId49" Type="http://schemas.openxmlformats.org/officeDocument/2006/relationships/font" Target="fonts/Lato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DM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4.xml"/><Relationship Id="rId55" Type="http://schemas.openxmlformats.org/officeDocument/2006/relationships/font" Target="fonts/HelveticaNeueLight-bold.fntdata"/><Relationship Id="rId10" Type="http://schemas.openxmlformats.org/officeDocument/2006/relationships/slide" Target="slides/slide3.xml"/><Relationship Id="rId54" Type="http://schemas.openxmlformats.org/officeDocument/2006/relationships/font" Target="fonts/HelveticaNeueLight-regular.fntdata"/><Relationship Id="rId13" Type="http://schemas.openxmlformats.org/officeDocument/2006/relationships/slide" Target="slides/slide6.xml"/><Relationship Id="rId57" Type="http://schemas.openxmlformats.org/officeDocument/2006/relationships/font" Target="fonts/HelveticaNeueLight-boldItalic.fntdata"/><Relationship Id="rId12" Type="http://schemas.openxmlformats.org/officeDocument/2006/relationships/slide" Target="slides/slide5.xml"/><Relationship Id="rId56" Type="http://schemas.openxmlformats.org/officeDocument/2006/relationships/font" Target="fonts/HelveticaNeueLight-italic.fntdata"/><Relationship Id="rId15" Type="http://schemas.openxmlformats.org/officeDocument/2006/relationships/slide" Target="slides/slide8.xml"/><Relationship Id="rId59" Type="http://schemas.openxmlformats.org/officeDocument/2006/relationships/font" Target="fonts/DMSans-bold.fntdata"/><Relationship Id="rId14" Type="http://schemas.openxmlformats.org/officeDocument/2006/relationships/slide" Target="slides/slide7.xml"/><Relationship Id="rId58" Type="http://schemas.openxmlformats.org/officeDocument/2006/relationships/font" Target="fonts/DM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5f0ee8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f5f0ee87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5f0ee87f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5f0ee87f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5f0ee87f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5f0ee87f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5f0ee87f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5f0ee87f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5f0ee87f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5f0ee87f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7b94f7b2a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7b94f7b2a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5f0ee87f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5f0ee87f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5f0ee87f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5f0ee87f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5f0ee87f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5f0ee87f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5f0ee87f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5f0ee87f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5f0ee87f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5f0ee87f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5f0ee87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5f0ee87f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5f0ee87f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f5f0ee87fa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f0ee87f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f0ee87f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80d729c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80d729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5f0ee87f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5f0ee87f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Siete días para entregarlo a partir de esta fecha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5f0ee87f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5f0ee87f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5f0ee87f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f5f0ee87fa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5f0ee87f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5f0ee87fa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5f0ee87f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f5f0ee87f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5f0ee87f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f5f0ee87fa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Coder Tips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5f0ee87f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f5f0ee87fa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Se puede vincular contenido de:</a:t>
            </a:r>
            <a:br>
              <a:rPr lang="es">
                <a:solidFill>
                  <a:schemeClr val="dk1"/>
                </a:solidFill>
              </a:rPr>
            </a:br>
            <a:r>
              <a:rPr lang="es">
                <a:solidFill>
                  <a:schemeClr val="dk1"/>
                </a:solidFill>
              </a:rPr>
              <a:t> Canal de YouTube de Coder: </a:t>
            </a:r>
            <a:r>
              <a:rPr lang="es"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s"/>
              <a:t> Canal de Spotify de Coder: </a:t>
            </a:r>
            <a:r>
              <a:rPr lang="es" u="sng">
                <a:solidFill>
                  <a:schemeClr val="hlink"/>
                </a:solidFill>
                <a:hlinkClick r:id="rId3"/>
              </a:rPr>
              <a:t>https://open.spotify.com/show/6Z4gbxrzelqVU3syDH3JzI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5f0ee87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f5f0ee87f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5f0ee87f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5f0ee87fa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5f0ee87fa_0_204: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gf5f0ee87fa_0_204: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5f0ee87f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f5f0ee87fa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5f0ee87f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f5f0ee87fa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Sólo la última clase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5f0ee87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f5f0ee87f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5f0ee87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f5f0ee87fa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5f0ee87f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f5f0ee87fa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5f0ee87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5f0ee87fa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5f0ee87f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5f0ee87f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5f0ee87f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5f0ee87f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7" name="Shape 57"/>
        <p:cNvGrpSpPr/>
        <p:nvPr/>
      </p:nvGrpSpPr>
      <p:grpSpPr>
        <a:xfrm>
          <a:off x="0" y="0"/>
          <a:ext cx="0" cy="0"/>
          <a:chOff x="0" y="0"/>
          <a:chExt cx="0" cy="0"/>
        </a:xfrm>
      </p:grpSpPr>
      <p:sp>
        <p:nvSpPr>
          <p:cNvPr id="58" name="Google Shape;58;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0" name="Google Shape;60;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hyperlink" Target="https://coderhouse.hiringroom.com/job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s://plataforma.coderhouse.com/continua-tu-carrera?utm_campaign=upselling&amp;utm_medium=sidebar&amp;utm_source=platfor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youtube.com/watch?v=plC9WbIMJCk" TargetMode="External"/><Relationship Id="rId4" Type="http://schemas.openxmlformats.org/officeDocument/2006/relationships/image" Target="../media/image11.png"/><Relationship Id="rId5" Type="http://schemas.openxmlformats.org/officeDocument/2006/relationships/image" Target="../media/image48.png"/><Relationship Id="rId6"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hyperlink" Target="https://plataforma.coderhouse.com/referidos?from=notific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PROYECTO FINAL</a:t>
            </a:r>
            <a:endParaRPr b="0" i="1" sz="3600" u="none" cap="none" strike="noStrike">
              <a:solidFill>
                <a:srgbClr val="121212"/>
              </a:solidFill>
              <a:latin typeface="Anton"/>
              <a:ea typeface="Anton"/>
              <a:cs typeface="Anton"/>
              <a:sym typeface="Anton"/>
            </a:endParaRPr>
          </a:p>
        </p:txBody>
      </p:sp>
      <p:sp>
        <p:nvSpPr>
          <p:cNvPr id="93" name="Google Shape;93;p28"/>
          <p:cNvSpPr txBox="1"/>
          <p:nvPr/>
        </p:nvSpPr>
        <p:spPr>
          <a:xfrm>
            <a:off x="1842300" y="1657100"/>
            <a:ext cx="545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18</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94" name="Google Shape;94;p2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37"/>
          <p:cNvSpPr txBox="1"/>
          <p:nvPr/>
        </p:nvSpPr>
        <p:spPr>
          <a:xfrm>
            <a:off x="4644600" y="1651925"/>
            <a:ext cx="3854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¿Qué es un framework?</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¿Cómo se usa?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Procesadores de CSS.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SASS.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Operadores y Maps en SASS.</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196" name="Google Shape;196;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7" name="Google Shape;197;p37"/>
          <p:cNvSpPr txBox="1"/>
          <p:nvPr>
            <p:ph type="ctrTitle"/>
          </p:nvPr>
        </p:nvSpPr>
        <p:spPr>
          <a:xfrm>
            <a:off x="2363250" y="50412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FRAMEWORKS Y SASS</a:t>
            </a:r>
            <a:endParaRPr i="1" sz="3800">
              <a:latin typeface="Anton"/>
              <a:ea typeface="Anton"/>
              <a:cs typeface="Anton"/>
              <a:sym typeface="Anton"/>
            </a:endParaRPr>
          </a:p>
        </p:txBody>
      </p:sp>
      <p:pic>
        <p:nvPicPr>
          <p:cNvPr id="198" name="Google Shape;198;p37"/>
          <p:cNvPicPr preferRelativeResize="0"/>
          <p:nvPr/>
        </p:nvPicPr>
        <p:blipFill>
          <a:blip r:embed="rId4">
            <a:alphaModFix/>
          </a:blip>
          <a:stretch>
            <a:fillRect/>
          </a:stretch>
        </p:blipFill>
        <p:spPr>
          <a:xfrm>
            <a:off x="723875" y="1485075"/>
            <a:ext cx="3779924" cy="317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38"/>
          <p:cNvSpPr txBox="1"/>
          <p:nvPr/>
        </p:nvSpPr>
        <p:spPr>
          <a:xfrm>
            <a:off x="5676775" y="1857963"/>
            <a:ext cx="3202800" cy="2904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Servidores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Seguridad para la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Git</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Github</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04" name="Google Shape;204;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38"/>
          <p:cNvSpPr txBox="1"/>
          <p:nvPr>
            <p:ph type="ctrTitle"/>
          </p:nvPr>
        </p:nvSpPr>
        <p:spPr>
          <a:xfrm>
            <a:off x="0" y="947350"/>
            <a:ext cx="9144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SERVIDORES, SEO y CONTROLADOR </a:t>
            </a:r>
            <a:endParaRPr i="1" sz="3840">
              <a:latin typeface="Anton"/>
              <a:ea typeface="Anton"/>
              <a:cs typeface="Anton"/>
              <a:sym typeface="Anton"/>
            </a:endParaRPr>
          </a:p>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DE VERSIONES</a:t>
            </a:r>
            <a:endParaRPr i="1" sz="3840">
              <a:latin typeface="Anton"/>
              <a:ea typeface="Anton"/>
              <a:cs typeface="Anton"/>
              <a:sym typeface="Anton"/>
            </a:endParaRPr>
          </a:p>
        </p:txBody>
      </p:sp>
      <p:pic>
        <p:nvPicPr>
          <p:cNvPr id="206" name="Google Shape;206;p38"/>
          <p:cNvPicPr preferRelativeResize="0"/>
          <p:nvPr/>
        </p:nvPicPr>
        <p:blipFill>
          <a:blip r:embed="rId4">
            <a:alphaModFix/>
          </a:blip>
          <a:stretch>
            <a:fillRect/>
          </a:stretch>
        </p:blipFill>
        <p:spPr>
          <a:xfrm>
            <a:off x="938875" y="1889950"/>
            <a:ext cx="4472550" cy="2840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9"/>
          <p:cNvSpPr txBox="1"/>
          <p:nvPr/>
        </p:nvSpPr>
        <p:spPr>
          <a:xfrm>
            <a:off x="5320275" y="1651750"/>
            <a:ext cx="32523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Dominio.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Subir la web a un 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FTP.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Conocer al cliente.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Presupuesto.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12" name="Google Shape;21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3" name="Google Shape;213;p39"/>
          <p:cNvSpPr txBox="1"/>
          <p:nvPr>
            <p:ph type="ctrTitle"/>
          </p:nvPr>
        </p:nvSpPr>
        <p:spPr>
          <a:xfrm>
            <a:off x="468450" y="39892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WEB ONLINE Y CONOCER AL CLIENTE</a:t>
            </a:r>
            <a:endParaRPr i="1" sz="3840">
              <a:latin typeface="Anton"/>
              <a:ea typeface="Anton"/>
              <a:cs typeface="Anton"/>
              <a:sym typeface="Anton"/>
            </a:endParaRPr>
          </a:p>
        </p:txBody>
      </p:sp>
      <p:pic>
        <p:nvPicPr>
          <p:cNvPr id="214" name="Google Shape;214;p39"/>
          <p:cNvPicPr preferRelativeResize="0"/>
          <p:nvPr/>
        </p:nvPicPr>
        <p:blipFill>
          <a:blip r:embed="rId4">
            <a:alphaModFix/>
          </a:blip>
          <a:stretch>
            <a:fillRect/>
          </a:stretch>
        </p:blipFill>
        <p:spPr>
          <a:xfrm>
            <a:off x="1062075" y="1281150"/>
            <a:ext cx="4094925" cy="3468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pic>
        <p:nvPicPr>
          <p:cNvPr id="219" name="Google Shape;219;p40"/>
          <p:cNvPicPr preferRelativeResize="0"/>
          <p:nvPr/>
        </p:nvPicPr>
        <p:blipFill>
          <a:blip r:embed="rId3">
            <a:alphaModFix/>
          </a:blip>
          <a:stretch>
            <a:fillRect/>
          </a:stretch>
        </p:blipFill>
        <p:spPr>
          <a:xfrm>
            <a:off x="9920" y="-800"/>
            <a:ext cx="9169456" cy="5143501"/>
          </a:xfrm>
          <a:prstGeom prst="rect">
            <a:avLst/>
          </a:prstGeom>
          <a:noFill/>
          <a:ln>
            <a:noFill/>
          </a:ln>
        </p:spPr>
      </p:pic>
      <p:pic>
        <p:nvPicPr>
          <p:cNvPr id="220" name="Google Shape;220;p40"/>
          <p:cNvPicPr preferRelativeResize="0"/>
          <p:nvPr/>
        </p:nvPicPr>
        <p:blipFill>
          <a:blip r:embed="rId4">
            <a:alphaModFix/>
          </a:blip>
          <a:stretch>
            <a:fillRect/>
          </a:stretch>
        </p:blipFill>
        <p:spPr>
          <a:xfrm>
            <a:off x="7796525" y="4735825"/>
            <a:ext cx="1186526" cy="330675"/>
          </a:xfrm>
          <a:prstGeom prst="rect">
            <a:avLst/>
          </a:prstGeom>
          <a:noFill/>
          <a:ln>
            <a:noFill/>
          </a:ln>
        </p:spPr>
      </p:pic>
      <p:sp>
        <p:nvSpPr>
          <p:cNvPr id="221" name="Google Shape;221;p40"/>
          <p:cNvSpPr txBox="1"/>
          <p:nvPr>
            <p:ph type="ctrTitle"/>
          </p:nvPr>
        </p:nvSpPr>
        <p:spPr>
          <a:xfrm>
            <a:off x="1135650" y="535575"/>
            <a:ext cx="69180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¿PREGUNTAS, DUDAS, COMENTARIOS?</a:t>
            </a:r>
            <a:endParaRPr i="1" sz="384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1"/>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228" name="Google Shape;228;p41"/>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229" name="Google Shape;229;p41"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230" name="Google Shape;230;p41"/>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231" name="Google Shape;231;p41"/>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232" name="Google Shape;232;p41"/>
          <p:cNvGrpSpPr/>
          <p:nvPr/>
        </p:nvGrpSpPr>
        <p:grpSpPr>
          <a:xfrm>
            <a:off x="2560438" y="3996550"/>
            <a:ext cx="1134384" cy="280804"/>
            <a:chOff x="2560438" y="3920350"/>
            <a:chExt cx="1134384" cy="280804"/>
          </a:xfrm>
        </p:grpSpPr>
        <p:pic>
          <p:nvPicPr>
            <p:cNvPr id="233" name="Google Shape;233;p41"/>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234" name="Google Shape;234;p41"/>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235" name="Google Shape;235;p41"/>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4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OBJETIVOS ALCANZADOS</a:t>
            </a:r>
            <a:endParaRPr i="1" sz="3600">
              <a:solidFill>
                <a:srgbClr val="E0FF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44" name="Shape 244"/>
        <p:cNvGrpSpPr/>
        <p:nvPr/>
      </p:nvGrpSpPr>
      <p:grpSpPr>
        <a:xfrm>
          <a:off x="0" y="0"/>
          <a:ext cx="0" cy="0"/>
          <a:chOff x="0" y="0"/>
          <a:chExt cx="0" cy="0"/>
        </a:xfrm>
      </p:grpSpPr>
      <p:pic>
        <p:nvPicPr>
          <p:cNvPr id="245" name="Google Shape;245;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6" name="Google Shape;246;p43"/>
          <p:cNvPicPr preferRelativeResize="0"/>
          <p:nvPr/>
        </p:nvPicPr>
        <p:blipFill>
          <a:blip r:embed="rId4">
            <a:alphaModFix/>
          </a:blip>
          <a:stretch>
            <a:fillRect/>
          </a:stretch>
        </p:blipFill>
        <p:spPr>
          <a:xfrm>
            <a:off x="2599200" y="318338"/>
            <a:ext cx="3945603" cy="450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0" name="Shape 250"/>
        <p:cNvGrpSpPr/>
        <p:nvPr/>
      </p:nvGrpSpPr>
      <p:grpSpPr>
        <a:xfrm>
          <a:off x="0" y="0"/>
          <a:ext cx="0" cy="0"/>
          <a:chOff x="0" y="0"/>
          <a:chExt cx="0" cy="0"/>
        </a:xfrm>
      </p:grpSpPr>
      <p:sp>
        <p:nvSpPr>
          <p:cNvPr id="251" name="Google Shape;251;p4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2" name="Google Shape;252;p44"/>
          <p:cNvSpPr txBox="1"/>
          <p:nvPr/>
        </p:nvSpPr>
        <p:spPr>
          <a:xfrm>
            <a:off x="928650" y="285925"/>
            <a:ext cx="736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800">
                <a:latin typeface="Anton"/>
                <a:ea typeface="Anton"/>
                <a:cs typeface="Anton"/>
                <a:sym typeface="Anton"/>
              </a:rPr>
              <a:t>ERES DESARROLLADOR WEB PORQUE:</a:t>
            </a:r>
            <a:endParaRPr i="1" sz="3800">
              <a:latin typeface="Anton"/>
              <a:ea typeface="Anton"/>
              <a:cs typeface="Anton"/>
              <a:sym typeface="Anton"/>
            </a:endParaRPr>
          </a:p>
        </p:txBody>
      </p:sp>
      <p:sp>
        <p:nvSpPr>
          <p:cNvPr id="253" name="Google Shape;253;p44"/>
          <p:cNvSpPr txBox="1"/>
          <p:nvPr/>
        </p:nvSpPr>
        <p:spPr>
          <a:xfrm>
            <a:off x="578400" y="1535225"/>
            <a:ext cx="8045100" cy="302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Sabes diseñar prototipos con conocimiento básicos de UX para una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Eres capaz de crear y realizar mantenimiento a una página y aplicación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asesorar a un cliente en lo que necesita.</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Sabes optimizar estilos de páginas web.</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trabajar en equipo, usando un controlador de versiones y manejo de repositorio.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Cuentas con las bases para iniciar en el mundo de la programación por si quieres ser Full Stack.</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Puedes manejar un servidor y configurarlos con el dominio al que debe apuntar.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Posees conocimientos básicos de SEO y Seguridad Web.</a:t>
            </a:r>
            <a:endParaRPr sz="1800">
              <a:solidFill>
                <a:schemeClr val="dk1"/>
              </a:solidFill>
              <a:latin typeface="Helvetica Neue Light"/>
              <a:ea typeface="Helvetica Neue Light"/>
              <a:cs typeface="Helvetica Neue Light"/>
              <a:sym typeface="Helvetica Neue Light"/>
            </a:endParaRPr>
          </a:p>
        </p:txBody>
      </p:sp>
      <p:pic>
        <p:nvPicPr>
          <p:cNvPr id="254" name="Google Shape;254;p4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RECOMENDACIONES FINALES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pic>
        <p:nvPicPr>
          <p:cNvPr id="264" name="Google Shape;264;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5" name="Google Shape;265;p46"/>
          <p:cNvSpPr txBox="1"/>
          <p:nvPr>
            <p:ph type="ctrTitle"/>
          </p:nvPr>
        </p:nvSpPr>
        <p:spPr>
          <a:xfrm>
            <a:off x="288000" y="64647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40">
                <a:latin typeface="Anton"/>
                <a:ea typeface="Anton"/>
                <a:cs typeface="Anton"/>
                <a:sym typeface="Anton"/>
              </a:rPr>
              <a:t>RECOMENDACIONES FINALES</a:t>
            </a:r>
            <a:endParaRPr i="1" sz="3840">
              <a:latin typeface="Anton"/>
              <a:ea typeface="Anton"/>
              <a:cs typeface="Anton"/>
              <a:sym typeface="Anton"/>
            </a:endParaRPr>
          </a:p>
        </p:txBody>
      </p:sp>
      <p:sp>
        <p:nvSpPr>
          <p:cNvPr id="266" name="Google Shape;266;p46"/>
          <p:cNvSpPr txBox="1"/>
          <p:nvPr/>
        </p:nvSpPr>
        <p:spPr>
          <a:xfrm>
            <a:off x="970200" y="1588413"/>
            <a:ext cx="720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Mantente al tanto de las actualizaciones de todas las tecnologías.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No te quedes con lo aprendido aquí, el mundo es muy grande.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Practica, practica y practica.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Establece alcances con cada proyecto.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Planifica.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Trabaja organizadamente.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 tiempos estimados con sinceridad.</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8" name="Shape 98"/>
        <p:cNvGrpSpPr/>
        <p:nvPr/>
      </p:nvGrpSpPr>
      <p:grpSpPr>
        <a:xfrm>
          <a:off x="0" y="0"/>
          <a:ext cx="0" cy="0"/>
          <a:chOff x="0" y="0"/>
          <a:chExt cx="0" cy="0"/>
        </a:xfrm>
      </p:grpSpPr>
      <p:sp>
        <p:nvSpPr>
          <p:cNvPr id="99" name="Google Shape;99;p2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Repasar los temas principales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Revisar los objetivos alcanzados en el curso.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Recomendaciones finales.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Presentación de los avances del proyecto.</a:t>
            </a:r>
            <a:endParaRPr sz="1800">
              <a:latin typeface="Helvetica Neue Light"/>
              <a:ea typeface="Helvetica Neue Light"/>
              <a:cs typeface="Helvetica Neue Light"/>
              <a:sym typeface="Helvetica Neue Light"/>
            </a:endParaRPr>
          </a:p>
        </p:txBody>
      </p:sp>
      <p:pic>
        <p:nvPicPr>
          <p:cNvPr id="100" name="Google Shape;10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1" name="Google Shape;101;p2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02" name="Google Shape;102;p2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4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PROYECTO FINAL</a:t>
            </a:r>
            <a:endParaRPr i="1" sz="36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48"/>
          <p:cNvSpPr txBox="1"/>
          <p:nvPr/>
        </p:nvSpPr>
        <p:spPr>
          <a:xfrm>
            <a:off x="1116750" y="3204325"/>
            <a:ext cx="6758100" cy="13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latin typeface="Helvetica Neue Light"/>
                <a:ea typeface="Helvetica Neue Light"/>
                <a:cs typeface="Helvetica Neue Light"/>
                <a:sym typeface="Helvetica Neue Light"/>
              </a:rPr>
              <a:t>El objetivo es que voluntariamente presenten sus trabajos y reciban un feedback de los compañeros antes de la entrega.</a:t>
            </a:r>
            <a:endParaRPr sz="2400">
              <a:latin typeface="Helvetica Neue Light"/>
              <a:ea typeface="Helvetica Neue Light"/>
              <a:cs typeface="Helvetica Neue Light"/>
              <a:sym typeface="Helvetica Neue Light"/>
            </a:endParaRPr>
          </a:p>
        </p:txBody>
      </p:sp>
      <p:pic>
        <p:nvPicPr>
          <p:cNvPr id="278" name="Google Shape;278;p48"/>
          <p:cNvPicPr preferRelativeResize="0"/>
          <p:nvPr/>
        </p:nvPicPr>
        <p:blipFill>
          <a:blip r:embed="rId4">
            <a:alphaModFix/>
          </a:blip>
          <a:stretch>
            <a:fillRect/>
          </a:stretch>
        </p:blipFill>
        <p:spPr>
          <a:xfrm>
            <a:off x="1719025" y="304800"/>
            <a:ext cx="5485589" cy="2899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4" name="Google Shape;284;p49"/>
          <p:cNvPicPr preferRelativeResize="0"/>
          <p:nvPr/>
        </p:nvPicPr>
        <p:blipFill>
          <a:blip r:embed="rId4">
            <a:alphaModFix/>
          </a:blip>
          <a:stretch>
            <a:fillRect/>
          </a:stretch>
        </p:blipFill>
        <p:spPr>
          <a:xfrm>
            <a:off x="121250" y="51087"/>
            <a:ext cx="8901489" cy="5041326"/>
          </a:xfrm>
          <a:prstGeom prst="rect">
            <a:avLst/>
          </a:prstGeom>
          <a:noFill/>
          <a:ln>
            <a:noFill/>
          </a:ln>
        </p:spPr>
      </p:pic>
      <p:pic>
        <p:nvPicPr>
          <p:cNvPr id="285" name="Google Shape;285;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1" name="Google Shape;291;p50"/>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s" sz="1800">
                <a:solidFill>
                  <a:srgbClr val="000000"/>
                </a:solidFill>
                <a:latin typeface="Helvetica Neue Light"/>
                <a:ea typeface="Helvetica Neue Light"/>
                <a:cs typeface="Helvetica Neue Light"/>
                <a:sym typeface="Helvetica Neue Light"/>
              </a:rPr>
              <a:t>Deberás entregar</a:t>
            </a:r>
            <a:r>
              <a:rPr lang="es" sz="1800">
                <a:latin typeface="Helvetica Neue Light"/>
                <a:ea typeface="Helvetica Neue Light"/>
                <a:cs typeface="Helvetica Neue Light"/>
                <a:sym typeface="Helvetica Neue Light"/>
              </a:rPr>
              <a:t> </a:t>
            </a:r>
            <a:r>
              <a:rPr b="1" lang="es" sz="1800">
                <a:latin typeface="Helvetica Neue"/>
                <a:ea typeface="Helvetica Neue"/>
                <a:cs typeface="Helvetica Neue"/>
                <a:sym typeface="Helvetica Neue"/>
              </a:rPr>
              <a:t>la versión final de tu sitio cargada al servidor con acceso desde la web</a:t>
            </a:r>
            <a:r>
              <a:rPr b="1" lang="es" sz="1800">
                <a:solidFill>
                  <a:srgbClr val="000000"/>
                </a:solidFill>
                <a:latin typeface="Helvetica Neue"/>
                <a:ea typeface="Helvetica Neue"/>
                <a:cs typeface="Helvetica Neue"/>
                <a:sym typeface="Helvetica Neue"/>
              </a:rPr>
              <a:t>, </a:t>
            </a:r>
            <a:r>
              <a:rPr b="1" lang="es" sz="1800">
                <a:solidFill>
                  <a:srgbClr val="000000"/>
                </a:solidFill>
                <a:latin typeface="Helvetica Neue"/>
                <a:ea typeface="Helvetica Neue"/>
                <a:cs typeface="Helvetica Neue"/>
                <a:sym typeface="Helvetica Neue"/>
              </a:rPr>
              <a:t>aplicando cada una de las características vistas en el transcurso del curso: HTML, CSS, aplicación de framework y SEO, </a:t>
            </a:r>
            <a:r>
              <a:rPr lang="es" sz="1800">
                <a:solidFill>
                  <a:srgbClr val="000000"/>
                </a:solidFill>
                <a:latin typeface="Helvetica Neue Light"/>
                <a:ea typeface="Helvetica Neue Light"/>
                <a:cs typeface="Helvetica Neue Light"/>
                <a:sym typeface="Helvetica Neue Light"/>
              </a:rPr>
              <a:t>correspondiente a la entrega final de tu proyect</a:t>
            </a:r>
            <a:r>
              <a:rPr lang="es" sz="1800">
                <a:latin typeface="Helvetica Neue Light"/>
                <a:ea typeface="Helvetica Neue Light"/>
                <a:cs typeface="Helvetica Neue Light"/>
                <a:sym typeface="Helvetica Neue Light"/>
              </a:rPr>
              <a:t>o</a:t>
            </a:r>
            <a:endParaRPr sz="1800">
              <a:solidFill>
                <a:srgbClr val="000000"/>
              </a:solidFill>
              <a:latin typeface="Helvetica Neue Light"/>
              <a:ea typeface="Helvetica Neue Light"/>
              <a:cs typeface="Helvetica Neue Light"/>
              <a:sym typeface="Helvetica Neue Light"/>
            </a:endParaRPr>
          </a:p>
        </p:txBody>
      </p:sp>
      <p:sp>
        <p:nvSpPr>
          <p:cNvPr id="292" name="Google Shape;292;p50"/>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pic>
        <p:nvPicPr>
          <p:cNvPr id="293" name="Google Shape;293;p50"/>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299" name="Google Shape;299;p51"/>
          <p:cNvGraphicFramePr/>
          <p:nvPr/>
        </p:nvGraphicFramePr>
        <p:xfrm>
          <a:off x="153250" y="107013"/>
          <a:ext cx="3000000" cy="3000000"/>
        </p:xfrm>
        <a:graphic>
          <a:graphicData uri="http://schemas.openxmlformats.org/drawingml/2006/table">
            <a:tbl>
              <a:tblPr>
                <a:noFill/>
                <a:tableStyleId>{B3A7536E-8551-4032-8EDB-76385C4DB8CC}</a:tableStyleId>
              </a:tblPr>
              <a:tblGrid>
                <a:gridCol w="2945825"/>
                <a:gridCol w="3822275"/>
                <a:gridCol w="2069375"/>
              </a:tblGrid>
              <a:tr h="738625">
                <a:tc gridSpan="3">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20825">
                <a:tc gridSpan="2">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Formato: </a:t>
                      </a:r>
                      <a:r>
                        <a:rPr lang="es" sz="1600">
                          <a:latin typeface="Helvetica Neue Light"/>
                          <a:ea typeface="Helvetica Neue Light"/>
                          <a:cs typeface="Helvetica Neue Light"/>
                          <a:sym typeface="Helvetica Neue Light"/>
                        </a:rPr>
                        <a:t>Link al sitio web cargado en el servidor.</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971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&gt;&gt;</a:t>
                      </a:r>
                      <a:r>
                        <a:rPr b="1" lang="es" sz="1600">
                          <a:solidFill>
                            <a:schemeClr val="dk1"/>
                          </a:solidFill>
                          <a:latin typeface="Helvetica Neue"/>
                          <a:ea typeface="Helvetica Neue"/>
                          <a:cs typeface="Helvetica Neue"/>
                          <a:sym typeface="Helvetica Neue"/>
                        </a:rPr>
                        <a:t>Estructura final de la web: </a:t>
                      </a:r>
                      <a:r>
                        <a:rPr lang="es" sz="1600">
                          <a:solidFill>
                            <a:schemeClr val="dk1"/>
                          </a:solidFill>
                          <a:latin typeface="Helvetica Neue Light"/>
                          <a:ea typeface="Helvetica Neue Light"/>
                          <a:cs typeface="Helvetica Neue Light"/>
                          <a:sym typeface="Helvetica Neue Light"/>
                        </a:rPr>
                        <a:t>Respetando los criterios trabajados respecto a legibilidad, adaptación al framework, uso de etiquetas y prácticas de SEO.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solidFill>
                            <a:schemeClr val="dk1"/>
                          </a:solidFill>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Archivos HTML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&gt;&gt;Estilo final de la web: </a:t>
                      </a:r>
                      <a:r>
                        <a:rPr lang="es" sz="1600">
                          <a:solidFill>
                            <a:schemeClr val="dk1"/>
                          </a:solidFill>
                          <a:latin typeface="Helvetica Neue Light"/>
                          <a:ea typeface="Helvetica Neue Light"/>
                          <a:cs typeface="Helvetica Neue Light"/>
                          <a:sym typeface="Helvetica Neue Light"/>
                        </a:rPr>
                        <a:t>Aplicando los criterios trabajados respecto a estructura visual, diseño atractivo y responsive, y reciclado de código.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600">
                          <a:solidFill>
                            <a:schemeClr val="dk1"/>
                          </a:solidFill>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Archivos CSS + SASS o SCSS</a:t>
                      </a:r>
                      <a:r>
                        <a:rPr lang="es" sz="1500">
                          <a:solidFill>
                            <a:schemeClr val="dk1"/>
                          </a:solidFill>
                          <a:latin typeface="Helvetica Neue Light"/>
                          <a:ea typeface="Helvetica Neue Light"/>
                          <a:cs typeface="Helvetica Neue Light"/>
                          <a:sym typeface="Helvetica Neue Light"/>
                        </a:rPr>
                        <a:t>.</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s" sz="1700">
                          <a:solidFill>
                            <a:schemeClr val="dk1"/>
                          </a:solidFill>
                        </a:rPr>
                        <a:t>&gt;&gt;</a:t>
                      </a:r>
                      <a:r>
                        <a:rPr b="1" lang="es" sz="1600">
                          <a:solidFill>
                            <a:schemeClr val="dk1"/>
                          </a:solidFill>
                          <a:latin typeface="Helvetica Neue"/>
                          <a:ea typeface="Helvetica Neue"/>
                          <a:cs typeface="Helvetica Neue"/>
                          <a:sym typeface="Helvetica Neue"/>
                        </a:rPr>
                        <a:t>Subida al servidor: </a:t>
                      </a:r>
                      <a:r>
                        <a:rPr lang="es" sz="1600">
                          <a:solidFill>
                            <a:schemeClr val="dk1"/>
                          </a:solidFill>
                          <a:latin typeface="Helvetica Neue Light"/>
                          <a:ea typeface="Helvetica Neue Light"/>
                          <a:cs typeface="Helvetica Neue Light"/>
                          <a:sym typeface="Helvetica Neue Light"/>
                        </a:rPr>
                        <a:t>Utilizar WebHost000 o cualquier servicio de hosting para poner el sitio web online.</a:t>
                      </a:r>
                      <a:endParaRPr b="1"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Link al sitio web cargado en el servidor</a:t>
                      </a:r>
                      <a:endParaRPr sz="15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00" name="Google Shape;300;p51"/>
          <p:cNvPicPr preferRelativeResize="0"/>
          <p:nvPr/>
        </p:nvPicPr>
        <p:blipFill rotWithShape="1">
          <a:blip r:embed="rId4">
            <a:alphaModFix/>
          </a:blip>
          <a:srcRect b="0" l="0" r="0" t="0"/>
          <a:stretch/>
        </p:blipFill>
        <p:spPr>
          <a:xfrm>
            <a:off x="7120275" y="946775"/>
            <a:ext cx="1634174" cy="63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5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306" name="Google Shape;306;p5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3"/>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312" name="Google Shape;312;p53"/>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313" name="Google Shape;313;p53"/>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54"/>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s"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s" sz="2400">
                <a:solidFill>
                  <a:schemeClr val="lt1"/>
                </a:solidFill>
                <a:latin typeface="Helvetica Neue Light"/>
                <a:ea typeface="Helvetica Neue Light"/>
                <a:cs typeface="Helvetica Neue Light"/>
                <a:sym typeface="Helvetica Neue Light"/>
              </a:rPr>
              <a:t>Ingresando el cupón </a:t>
            </a:r>
            <a:r>
              <a:rPr b="1" i="1" lang="es" sz="2400">
                <a:solidFill>
                  <a:srgbClr val="E0FF00"/>
                </a:solidFill>
                <a:latin typeface="Helvetica Neue"/>
                <a:ea typeface="Helvetica Neue"/>
                <a:cs typeface="Helvetica Neue"/>
                <a:sym typeface="Helvetica Neue"/>
              </a:rPr>
              <a:t>CONTINUATUCARRERA</a:t>
            </a:r>
            <a:r>
              <a:rPr i="1" lang="es" sz="2400">
                <a:solidFill>
                  <a:srgbClr val="E0FF00"/>
                </a:solidFill>
                <a:latin typeface="Helvetica Neue Light"/>
                <a:ea typeface="Helvetica Neue Light"/>
                <a:cs typeface="Helvetica Neue Light"/>
                <a:sym typeface="Helvetica Neue Light"/>
              </a:rPr>
              <a:t> </a:t>
            </a:r>
            <a:r>
              <a:rPr i="1" lang="es"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s" sz="2400" u="sng">
                <a:solidFill>
                  <a:schemeClr val="hlink"/>
                </a:solidFill>
                <a:latin typeface="Helvetica Neue Light"/>
                <a:ea typeface="Helvetica Neue Light"/>
                <a:cs typeface="Helvetica Neue Light"/>
                <a:sym typeface="Helvetica Neue Light"/>
                <a:hlinkClick r:id="rId4"/>
              </a:rPr>
              <a:t>"Cursos y Carreras"</a:t>
            </a:r>
            <a:r>
              <a:rPr i="1" lang="es"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22" name="Shape 322"/>
        <p:cNvGrpSpPr/>
        <p:nvPr/>
      </p:nvGrpSpPr>
      <p:grpSpPr>
        <a:xfrm>
          <a:off x="0" y="0"/>
          <a:ext cx="0" cy="0"/>
          <a:chOff x="0" y="0"/>
          <a:chExt cx="0" cy="0"/>
        </a:xfrm>
      </p:grpSpPr>
      <p:sp>
        <p:nvSpPr>
          <p:cNvPr id="323" name="Google Shape;323;p55"/>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324" name="Google Shape;324;p55"/>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325" name="Google Shape;325;p5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nvSpPr>
        <p:spPr>
          <a:xfrm>
            <a:off x="541200" y="2404700"/>
            <a:ext cx="80616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a:solidFill>
                  <a:schemeClr val="dk1"/>
                </a:solidFill>
                <a:latin typeface="Helvetica Neue Light"/>
                <a:ea typeface="Helvetica Neue Light"/>
                <a:cs typeface="Helvetica Neue Light"/>
                <a:sym typeface="Helvetica Neue Light"/>
              </a:rPr>
              <a:t>¿Qué hacer después de un curso en Coderhouse?</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CODERHOUSE </a:t>
            </a:r>
            <a:r>
              <a:rPr b="1" i="0" lang="es"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None/>
            </a:pPr>
            <a:r>
              <a:rPr b="1" lang="es"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https://www.youtube.com/watch?v=plC9WbIMJCk</a:t>
            </a:r>
            <a:endParaRPr b="0" i="0" sz="1800" u="none" cap="none" strike="noStrike">
              <a:solidFill>
                <a:schemeClr val="accent1"/>
              </a:solidFill>
              <a:latin typeface="Helvetica Neue Light"/>
              <a:ea typeface="Helvetica Neue Light"/>
              <a:cs typeface="Helvetica Neue Light"/>
              <a:sym typeface="Helvetica Neue Light"/>
            </a:endParaRPr>
          </a:p>
        </p:txBody>
      </p:sp>
      <p:pic>
        <p:nvPicPr>
          <p:cNvPr id="331" name="Google Shape;331;p5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32" name="Google Shape;332;p56"/>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VIDEOS Y PODCASTS     </a:t>
            </a:r>
            <a:endParaRPr b="0" i="1" sz="4000" u="none" cap="none" strike="noStrike">
              <a:solidFill>
                <a:srgbClr val="000000"/>
              </a:solidFill>
              <a:latin typeface="Anton"/>
              <a:ea typeface="Anton"/>
              <a:cs typeface="Anton"/>
              <a:sym typeface="Anton"/>
            </a:endParaRPr>
          </a:p>
        </p:txBody>
      </p:sp>
      <p:pic>
        <p:nvPicPr>
          <p:cNvPr id="334" name="Google Shape;334;p56"/>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335" name="Google Shape;335;p56"/>
          <p:cNvPicPr preferRelativeResize="0"/>
          <p:nvPr/>
        </p:nvPicPr>
        <p:blipFill rotWithShape="1">
          <a:blip r:embed="rId6">
            <a:alphaModFix/>
          </a:blip>
          <a:srcRect b="0" l="0" r="0" t="0"/>
          <a:stretch/>
        </p:blipFill>
        <p:spPr>
          <a:xfrm>
            <a:off x="7428362" y="206925"/>
            <a:ext cx="1634174" cy="63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Cliente</a:t>
            </a:r>
            <a:r>
              <a:rPr b="1" lang="es">
                <a:latin typeface="Helvetica Neue"/>
                <a:ea typeface="Helvetica Neue"/>
                <a:cs typeface="Helvetica Neue"/>
                <a:sym typeface="Helvetica Neue"/>
              </a:rPr>
              <a:t>:</a:t>
            </a:r>
            <a:r>
              <a:rPr lang="es">
                <a:latin typeface="Helvetica Neue Light"/>
                <a:ea typeface="Helvetica Neue Light"/>
                <a:cs typeface="Helvetica Neue Light"/>
                <a:sym typeface="Helvetica Neue Light"/>
              </a:rPr>
              <a:t> es quien compra (o tiene interés en comprar) nuestro producto o servicio, a cambio de una remuneración.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Percepción del cliente: </a:t>
            </a:r>
            <a:r>
              <a:rPr lang="es">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 La percepción del cliente se basa en su valoración de nuestro servicio, según el grado de satisfacción de sus necesidades y expectativas.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108" name="Google Shape;108;p3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17</a:t>
            </a:r>
            <a:endParaRPr i="1" sz="2000">
              <a:latin typeface="Anton"/>
              <a:ea typeface="Anton"/>
              <a:cs typeface="Anton"/>
              <a:sym typeface="Anton"/>
            </a:endParaRPr>
          </a:p>
        </p:txBody>
      </p:sp>
      <p:pic>
        <p:nvPicPr>
          <p:cNvPr id="109" name="Google Shape;109;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0" name="Google Shape;110;p30"/>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3DFFBC"/>
                </a:highlight>
                <a:latin typeface="Helvetica Neue"/>
                <a:ea typeface="Helvetica Neue"/>
                <a:cs typeface="Helvetica Neue"/>
                <a:sym typeface="Helvetica Neue"/>
              </a:rPr>
              <a:t>Usuario</a:t>
            </a:r>
            <a:r>
              <a:rPr b="1" lang="es">
                <a:solidFill>
                  <a:schemeClr val="dk1"/>
                </a:solidFill>
                <a:latin typeface="Helvetica Neue"/>
                <a:ea typeface="Helvetica Neue"/>
                <a:cs typeface="Helvetica Neue"/>
                <a:sym typeface="Helvetica Neue"/>
              </a:rPr>
              <a:t>:</a:t>
            </a:r>
            <a:r>
              <a:rPr lang="es">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s">
                <a:highlight>
                  <a:srgbClr val="3DFFBC"/>
                </a:highlight>
                <a:latin typeface="Helvetica Neue"/>
                <a:ea typeface="Helvetica Neue"/>
                <a:cs typeface="Helvetica Neue"/>
                <a:sym typeface="Helvetica Neue"/>
              </a:rPr>
              <a:t>Presupuesto</a:t>
            </a:r>
            <a:r>
              <a:rPr b="1" lang="es">
                <a:latin typeface="Helvetica Neue"/>
                <a:ea typeface="Helvetica Neue"/>
                <a:cs typeface="Helvetica Neue"/>
                <a:sym typeface="Helvetica Neue"/>
              </a:rPr>
              <a:t>: </a:t>
            </a:r>
            <a:r>
              <a:rPr lang="es">
                <a:latin typeface="Helvetica Neue Light"/>
                <a:ea typeface="Helvetica Neue Light"/>
                <a:cs typeface="Helvetica Neue Light"/>
                <a:sym typeface="Helvetica Neue Light"/>
              </a:rPr>
              <a:t>es un plan de operaciones y recursos de una empresa, que se formula para lograr los objetivos en un cierto periodo de tiempo y se expresa en términos monetarios.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5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341" name="Google Shape;341;p57"/>
          <p:cNvSpPr txBox="1"/>
          <p:nvPr/>
        </p:nvSpPr>
        <p:spPr>
          <a:xfrm>
            <a:off x="2180400" y="2623175"/>
            <a:ext cx="50070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Repaso los temas principales.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Revisión de objetivos alcanzados en el curso.</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Recomendaciones finales.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s" sz="1800">
                <a:solidFill>
                  <a:srgbClr val="E0FF00"/>
                </a:solidFill>
                <a:latin typeface="Helvetica Neue Light"/>
                <a:ea typeface="Helvetica Neue Light"/>
                <a:cs typeface="Helvetica Neue Light"/>
                <a:sym typeface="Helvetica Neue Light"/>
              </a:rPr>
              <a:t>Presentación de los avances del proyecto.</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58"/>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s" sz="3600">
                <a:solidFill>
                  <a:srgbClr val="E0FF00"/>
                </a:solidFill>
                <a:latin typeface="Anton"/>
                <a:ea typeface="Anton"/>
                <a:cs typeface="Anton"/>
                <a:sym typeface="Anton"/>
              </a:rPr>
              <a:t>¿Estás disfrutando la experiencia Coder? </a:t>
            </a:r>
            <a:br>
              <a:rPr i="1" lang="es" sz="3600">
                <a:solidFill>
                  <a:srgbClr val="E0FF00"/>
                </a:solidFill>
                <a:latin typeface="Anton"/>
                <a:ea typeface="Anton"/>
                <a:cs typeface="Anton"/>
                <a:sym typeface="Anton"/>
              </a:rPr>
            </a:br>
            <a:br>
              <a:rPr i="1" lang="es" sz="3600">
                <a:solidFill>
                  <a:srgbClr val="E0FF00"/>
                </a:solidFill>
                <a:latin typeface="Anton"/>
                <a:ea typeface="Anton"/>
                <a:cs typeface="Anton"/>
                <a:sym typeface="Anton"/>
              </a:rPr>
            </a:br>
            <a:r>
              <a:rPr i="1" lang="es" sz="2800">
                <a:solidFill>
                  <a:srgbClr val="E0FF00"/>
                </a:solidFill>
                <a:latin typeface="Anton"/>
                <a:ea typeface="Anton"/>
                <a:cs typeface="Anton"/>
                <a:sym typeface="Anton"/>
              </a:rPr>
              <a:t>Refiriendo a un amigo nos ayudas a expandir nuestra comunidad de estudiantes.</a:t>
            </a:r>
            <a:br>
              <a:rPr i="1" lang="es" sz="2800">
                <a:solidFill>
                  <a:srgbClr val="E0FF00"/>
                </a:solidFill>
                <a:latin typeface="Anton"/>
                <a:ea typeface="Anton"/>
                <a:cs typeface="Anton"/>
                <a:sym typeface="Anton"/>
              </a:rPr>
            </a:br>
            <a:r>
              <a:rPr i="1" lang="es" sz="2800">
                <a:solidFill>
                  <a:srgbClr val="E0FF00"/>
                </a:solidFill>
                <a:latin typeface="Anton"/>
                <a:ea typeface="Anton"/>
                <a:cs typeface="Anton"/>
                <a:sym typeface="Anton"/>
              </a:rPr>
              <a:t>Ingresa </a:t>
            </a:r>
            <a:r>
              <a:rPr i="1" lang="es"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352" name="Google Shape;352;p5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0"/>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358" name="Google Shape;358;p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4" name="Shape 114"/>
        <p:cNvGrpSpPr/>
        <p:nvPr/>
      </p:nvGrpSpPr>
      <p:grpSpPr>
        <a:xfrm>
          <a:off x="0" y="0"/>
          <a:ext cx="0" cy="0"/>
          <a:chOff x="0" y="0"/>
          <a:chExt cx="0" cy="0"/>
        </a:xfrm>
      </p:grpSpPr>
      <p:sp>
        <p:nvSpPr>
          <p:cNvPr id="115" name="Google Shape;115;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16" name="Google Shape;116;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sp>
        <p:nvSpPr>
          <p:cNvPr id="121" name="Google Shape;121;p3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18</a:t>
            </a:r>
            <a:endParaRPr i="1" sz="2000">
              <a:latin typeface="Anton"/>
              <a:ea typeface="Anton"/>
              <a:cs typeface="Anton"/>
              <a:sym typeface="Anton"/>
            </a:endParaRPr>
          </a:p>
        </p:txBody>
      </p:sp>
      <p:pic>
        <p:nvPicPr>
          <p:cNvPr id="122" name="Google Shape;122;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3" name="Google Shape;123;p3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24" name="Google Shape;124;p32"/>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Temas principales</a:t>
            </a:r>
            <a:endParaRPr sz="1100">
              <a:solidFill>
                <a:srgbClr val="FFFFFF"/>
              </a:solidFill>
              <a:latin typeface="Helvetica Neue"/>
              <a:ea typeface="Helvetica Neue"/>
              <a:cs typeface="Helvetica Neue"/>
              <a:sym typeface="Helvetica Neue"/>
            </a:endParaRPr>
          </a:p>
        </p:txBody>
      </p:sp>
      <p:sp>
        <p:nvSpPr>
          <p:cNvPr id="125" name="Google Shape;125;p32"/>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HTML y CSS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32"/>
          <p:cNvCxnSpPr>
            <a:endCxn id="125"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7" name="Google Shape;127;p32"/>
          <p:cNvCxnSpPr>
            <a:endCxn id="128"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8" name="Google Shape;128;p32"/>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Modelado y Grids</a:t>
            </a:r>
            <a:endParaRPr b="0" i="0" sz="1100" u="none" cap="none" strike="noStrike">
              <a:solidFill>
                <a:srgbClr val="222222"/>
              </a:solidFill>
              <a:latin typeface="Helvetica Neue"/>
              <a:ea typeface="Helvetica Neue"/>
              <a:cs typeface="Helvetica Neue"/>
              <a:sym typeface="Helvetica Neue"/>
            </a:endParaRPr>
          </a:p>
        </p:txBody>
      </p:sp>
      <p:sp>
        <p:nvSpPr>
          <p:cNvPr id="129" name="Google Shape;129;p32"/>
          <p:cNvSpPr/>
          <p:nvPr/>
        </p:nvSpPr>
        <p:spPr>
          <a:xfrm>
            <a:off x="243600" y="246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Objetivos alcanzados</a:t>
            </a:r>
            <a:endParaRPr b="0" i="0" sz="1100" u="none" cap="none" strike="noStrike">
              <a:solidFill>
                <a:srgbClr val="FFFFFF"/>
              </a:solidFill>
              <a:latin typeface="Helvetica Neue"/>
              <a:ea typeface="Helvetica Neue"/>
              <a:cs typeface="Helvetica Neue"/>
              <a:sym typeface="Helvetica Neue"/>
            </a:endParaRPr>
          </a:p>
        </p:txBody>
      </p:sp>
      <p:cxnSp>
        <p:nvCxnSpPr>
          <p:cNvPr id="130" name="Google Shape;130;p32"/>
          <p:cNvCxnSpPr>
            <a:stCxn id="124" idx="2"/>
            <a:endCxn id="129" idx="0"/>
          </p:cNvCxnSpPr>
          <p:nvPr/>
        </p:nvCxnSpPr>
        <p:spPr>
          <a:xfrm>
            <a:off x="963950" y="1450578"/>
            <a:ext cx="6000" cy="1012800"/>
          </a:xfrm>
          <a:prstGeom prst="straightConnector1">
            <a:avLst/>
          </a:prstGeom>
          <a:noFill/>
          <a:ln cap="flat" cmpd="sng" w="9525">
            <a:solidFill>
              <a:srgbClr val="CCCCCC"/>
            </a:solidFill>
            <a:prstDash val="solid"/>
            <a:round/>
            <a:headEnd len="med" w="med" type="oval"/>
            <a:tailEnd len="med" w="med" type="oval"/>
          </a:ln>
        </p:spPr>
      </p:cxnSp>
      <p:sp>
        <p:nvSpPr>
          <p:cNvPr id="131" name="Google Shape;131;p32"/>
          <p:cNvSpPr/>
          <p:nvPr/>
        </p:nvSpPr>
        <p:spPr>
          <a:xfrm>
            <a:off x="2648475" y="2521836"/>
            <a:ext cx="1452900" cy="5640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¿Por qué eres desarrollador/a web?</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32"/>
          <p:cNvCxnSpPr>
            <a:endCxn id="131" idx="1"/>
          </p:cNvCxnSpPr>
          <p:nvPr/>
        </p:nvCxnSpPr>
        <p:spPr>
          <a:xfrm>
            <a:off x="1711275" y="2799336"/>
            <a:ext cx="937200" cy="4500"/>
          </a:xfrm>
          <a:prstGeom prst="straightConnector1">
            <a:avLst/>
          </a:prstGeom>
          <a:noFill/>
          <a:ln cap="flat" cmpd="sng" w="9525">
            <a:solidFill>
              <a:srgbClr val="CCCCCC"/>
            </a:solidFill>
            <a:prstDash val="solid"/>
            <a:round/>
            <a:headEnd len="med" w="med" type="oval"/>
            <a:tailEnd len="med" w="med" type="oval"/>
          </a:ln>
        </p:spPr>
      </p:cxnSp>
      <p:cxnSp>
        <p:nvCxnSpPr>
          <p:cNvPr id="133" name="Google Shape;133;p32"/>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32"/>
          <p:cNvSpPr/>
          <p:nvPr/>
        </p:nvSpPr>
        <p:spPr>
          <a:xfrm>
            <a:off x="2648468" y="17286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Frameworks y SASS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32"/>
          <p:cNvCxnSpPr/>
          <p:nvPr/>
        </p:nvCxnSpPr>
        <p:spPr>
          <a:xfrm>
            <a:off x="2174775" y="1147125"/>
            <a:ext cx="0" cy="1080300"/>
          </a:xfrm>
          <a:prstGeom prst="straightConnector1">
            <a:avLst/>
          </a:prstGeom>
          <a:noFill/>
          <a:ln cap="flat" cmpd="sng" w="9525">
            <a:solidFill>
              <a:srgbClr val="B7B7B7"/>
            </a:solidFill>
            <a:prstDash val="solid"/>
            <a:round/>
            <a:headEnd len="med" w="med" type="none"/>
            <a:tailEnd len="med" w="med" type="none"/>
          </a:ln>
        </p:spPr>
      </p:cxnSp>
      <p:sp>
        <p:nvSpPr>
          <p:cNvPr id="136" name="Google Shape;136;p32"/>
          <p:cNvSpPr/>
          <p:nvPr/>
        </p:nvSpPr>
        <p:spPr>
          <a:xfrm>
            <a:off x="2648468" y="2090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000">
                <a:solidFill>
                  <a:srgbClr val="222222"/>
                </a:solidFill>
                <a:latin typeface="Helvetica Neue"/>
                <a:ea typeface="Helvetica Neue"/>
                <a:cs typeface="Helvetica Neue"/>
                <a:sym typeface="Helvetica Neue"/>
              </a:rPr>
              <a:t>Web online y conocer al cliente</a:t>
            </a:r>
            <a:endParaRPr b="0" i="0" sz="1000" u="none" cap="none" strike="noStrike">
              <a:solidFill>
                <a:srgbClr val="222222"/>
              </a:solidFill>
              <a:latin typeface="Helvetica Neue"/>
              <a:ea typeface="Helvetica Neue"/>
              <a:cs typeface="Helvetica Neue"/>
              <a:sym typeface="Helvetica Neue"/>
            </a:endParaRPr>
          </a:p>
        </p:txBody>
      </p:sp>
      <p:cxnSp>
        <p:nvCxnSpPr>
          <p:cNvPr id="137" name="Google Shape;137;p32"/>
          <p:cNvCxnSpPr>
            <a:endCxn id="136" idx="1"/>
          </p:cNvCxnSpPr>
          <p:nvPr/>
        </p:nvCxnSpPr>
        <p:spPr>
          <a:xfrm flipH="1" rot="10800000">
            <a:off x="2174768" y="2231040"/>
            <a:ext cx="473700" cy="5400"/>
          </a:xfrm>
          <a:prstGeom prst="straightConnector1">
            <a:avLst/>
          </a:prstGeom>
          <a:noFill/>
          <a:ln cap="flat" cmpd="sng" w="9525">
            <a:solidFill>
              <a:srgbClr val="B7B7B7"/>
            </a:solidFill>
            <a:prstDash val="solid"/>
            <a:round/>
            <a:headEnd len="med" w="med" type="none"/>
            <a:tailEnd len="med" w="med" type="oval"/>
          </a:ln>
        </p:spPr>
      </p:cxnSp>
      <p:sp>
        <p:nvSpPr>
          <p:cNvPr id="138" name="Google Shape;138;p32"/>
          <p:cNvSpPr/>
          <p:nvPr/>
        </p:nvSpPr>
        <p:spPr>
          <a:xfrm>
            <a:off x="243600" y="34506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Recomendaciones finales</a:t>
            </a:r>
            <a:endParaRPr b="0" i="0" sz="1100" u="none" cap="none" strike="noStrike">
              <a:solidFill>
                <a:srgbClr val="FFFFFF"/>
              </a:solidFill>
              <a:latin typeface="Helvetica Neue"/>
              <a:ea typeface="Helvetica Neue"/>
              <a:cs typeface="Helvetica Neue"/>
              <a:sym typeface="Helvetica Neue"/>
            </a:endParaRPr>
          </a:p>
        </p:txBody>
      </p:sp>
      <p:cxnSp>
        <p:nvCxnSpPr>
          <p:cNvPr id="139" name="Google Shape;139;p32"/>
          <p:cNvCxnSpPr/>
          <p:nvPr/>
        </p:nvCxnSpPr>
        <p:spPr>
          <a:xfrm>
            <a:off x="978825" y="3085825"/>
            <a:ext cx="9600" cy="364800"/>
          </a:xfrm>
          <a:prstGeom prst="straightConnector1">
            <a:avLst/>
          </a:prstGeom>
          <a:noFill/>
          <a:ln cap="flat" cmpd="sng" w="9525">
            <a:solidFill>
              <a:srgbClr val="CCCCCC"/>
            </a:solidFill>
            <a:prstDash val="solid"/>
            <a:round/>
            <a:headEnd len="med" w="med" type="oval"/>
            <a:tailEnd len="med" w="med" type="oval"/>
          </a:ln>
        </p:spPr>
      </p:cxnSp>
      <p:sp>
        <p:nvSpPr>
          <p:cNvPr id="140" name="Google Shape;140;p32"/>
          <p:cNvSpPr/>
          <p:nvPr/>
        </p:nvSpPr>
        <p:spPr>
          <a:xfrm>
            <a:off x="257175" y="444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Proyecto final</a:t>
            </a:r>
            <a:endParaRPr b="0" i="0" sz="1100" u="none" cap="none" strike="noStrike">
              <a:solidFill>
                <a:srgbClr val="FFFFFF"/>
              </a:solidFill>
              <a:latin typeface="Helvetica Neue"/>
              <a:ea typeface="Helvetica Neue"/>
              <a:cs typeface="Helvetica Neue"/>
              <a:sym typeface="Helvetica Neue"/>
            </a:endParaRPr>
          </a:p>
        </p:txBody>
      </p:sp>
      <p:cxnSp>
        <p:nvCxnSpPr>
          <p:cNvPr id="141" name="Google Shape;141;p32"/>
          <p:cNvCxnSpPr/>
          <p:nvPr/>
        </p:nvCxnSpPr>
        <p:spPr>
          <a:xfrm>
            <a:off x="992400" y="4078575"/>
            <a:ext cx="9600" cy="3648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sp>
        <p:nvSpPr>
          <p:cNvPr id="146" name="Google Shape;146;p33"/>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8" name="Google Shape;148;p3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 name="Google Shape;149;p3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3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3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3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3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54" name="Google Shape;154;p33"/>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 name="Google Shape;156;p3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3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8" name="Google Shape;158;p3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9" name="Google Shape;159;p3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60" name="Google Shape;160;p3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1" name="Google Shape;161;p33"/>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62" name="Google Shape;162;p33"/>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3" name="Google Shape;163;p33"/>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4" name="Google Shape;164;p33"/>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sp>
        <p:nvSpPr>
          <p:cNvPr id="165" name="Google Shape;165;p33"/>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166" name="Google Shape;166;p33"/>
          <p:cNvSpPr txBox="1"/>
          <p:nvPr/>
        </p:nvSpPr>
        <p:spPr>
          <a:xfrm>
            <a:off x="38118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67" name="Google Shape;167;p33"/>
          <p:cNvPicPr preferRelativeResize="0"/>
          <p:nvPr/>
        </p:nvPicPr>
        <p:blipFill rotWithShape="1">
          <a:blip r:embed="rId6">
            <a:alphaModFix/>
          </a:blip>
          <a:srcRect b="0" l="0" r="0" t="0"/>
          <a:stretch/>
        </p:blipFill>
        <p:spPr>
          <a:xfrm>
            <a:off x="3864450" y="2534312"/>
            <a:ext cx="306000" cy="306000"/>
          </a:xfrm>
          <a:prstGeom prst="rect">
            <a:avLst/>
          </a:prstGeom>
          <a:noFill/>
          <a:ln>
            <a:noFill/>
          </a:ln>
        </p:spPr>
      </p:pic>
      <p:sp>
        <p:nvSpPr>
          <p:cNvPr id="168" name="Google Shape;168;p33"/>
          <p:cNvSpPr txBox="1"/>
          <p:nvPr/>
        </p:nvSpPr>
        <p:spPr>
          <a:xfrm>
            <a:off x="4171500" y="25298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4"/>
          <p:cNvSpPr txBox="1"/>
          <p:nvPr/>
        </p:nvSpPr>
        <p:spPr>
          <a:xfrm>
            <a:off x="2187450" y="899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TEMAS PRINCIPALES</a:t>
            </a:r>
            <a:endParaRPr i="1" sz="3600">
              <a:solidFill>
                <a:srgbClr val="E0FF00"/>
              </a:solidFill>
              <a:latin typeface="Anton"/>
              <a:ea typeface="Anton"/>
              <a:cs typeface="Anton"/>
              <a:sym typeface="Anton"/>
            </a:endParaRPr>
          </a:p>
        </p:txBody>
      </p:sp>
      <p:pic>
        <p:nvPicPr>
          <p:cNvPr id="174" name="Google Shape;174;p34"/>
          <p:cNvPicPr preferRelativeResize="0"/>
          <p:nvPr/>
        </p:nvPicPr>
        <p:blipFill>
          <a:blip r:embed="rId4">
            <a:alphaModFix/>
          </a:blip>
          <a:stretch>
            <a:fillRect/>
          </a:stretch>
        </p:blipFill>
        <p:spPr>
          <a:xfrm>
            <a:off x="2612175" y="1765775"/>
            <a:ext cx="3919644" cy="2204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sp>
        <p:nvSpPr>
          <p:cNvPr id="179" name="Google Shape;179;p35"/>
          <p:cNvSpPr txBox="1"/>
          <p:nvPr/>
        </p:nvSpPr>
        <p:spPr>
          <a:xfrm>
            <a:off x="5034425" y="1459400"/>
            <a:ext cx="36096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Prototipar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Establecer estructuras de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Darle estilo a las estructuras.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Dar estilo a fuentes, fondos y animaciones.</a:t>
            </a:r>
            <a:endParaRPr sz="1800">
              <a:solidFill>
                <a:srgbClr val="FFFFFF"/>
              </a:solidFill>
              <a:latin typeface="Helvetica Neue Light"/>
              <a:ea typeface="Helvetica Neue Light"/>
              <a:cs typeface="Helvetica Neue Light"/>
              <a:sym typeface="Helvetica Neue Light"/>
            </a:endParaRPr>
          </a:p>
        </p:txBody>
      </p:sp>
      <p:pic>
        <p:nvPicPr>
          <p:cNvPr id="180" name="Google Shape;180;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1" name="Google Shape;181;p35"/>
          <p:cNvSpPr txBox="1"/>
          <p:nvPr>
            <p:ph type="ctrTitle"/>
          </p:nvPr>
        </p:nvSpPr>
        <p:spPr>
          <a:xfrm>
            <a:off x="2363250" y="501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HTML Y CSS</a:t>
            </a:r>
            <a:endParaRPr i="1" sz="3800">
              <a:latin typeface="Anton"/>
              <a:ea typeface="Anton"/>
              <a:cs typeface="Anton"/>
              <a:sym typeface="Anton"/>
            </a:endParaRPr>
          </a:p>
        </p:txBody>
      </p:sp>
      <p:pic>
        <p:nvPicPr>
          <p:cNvPr id="182" name="Google Shape;182;p35"/>
          <p:cNvPicPr preferRelativeResize="0"/>
          <p:nvPr/>
        </p:nvPicPr>
        <p:blipFill>
          <a:blip r:embed="rId4">
            <a:alphaModFix/>
          </a:blip>
          <a:stretch>
            <a:fillRect/>
          </a:stretch>
        </p:blipFill>
        <p:spPr>
          <a:xfrm>
            <a:off x="570150" y="1589038"/>
            <a:ext cx="4464274" cy="246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sp>
        <p:nvSpPr>
          <p:cNvPr id="187" name="Google Shape;187;p36"/>
          <p:cNvSpPr txBox="1"/>
          <p:nvPr/>
        </p:nvSpPr>
        <p:spPr>
          <a:xfrm>
            <a:off x="5235325" y="1566550"/>
            <a:ext cx="2639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Box Modeling.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Flex.</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Grids.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Mobile First.</a:t>
            </a:r>
            <a:endParaRPr sz="1800">
              <a:solidFill>
                <a:srgbClr val="FFFFFF"/>
              </a:solidFill>
              <a:latin typeface="Helvetica Neue Light"/>
              <a:ea typeface="Helvetica Neue Light"/>
              <a:cs typeface="Helvetica Neue Light"/>
              <a:sym typeface="Helvetica Neue Light"/>
            </a:endParaRPr>
          </a:p>
        </p:txBody>
      </p:sp>
      <p:pic>
        <p:nvPicPr>
          <p:cNvPr id="188" name="Google Shape;188;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9" name="Google Shape;189;p36"/>
          <p:cNvSpPr txBox="1"/>
          <p:nvPr>
            <p:ph type="ctrTitle"/>
          </p:nvPr>
        </p:nvSpPr>
        <p:spPr>
          <a:xfrm>
            <a:off x="2363250" y="47627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MODELADO Y GRIDS</a:t>
            </a:r>
            <a:endParaRPr i="1" sz="3800">
              <a:latin typeface="Anton"/>
              <a:ea typeface="Anton"/>
              <a:cs typeface="Anton"/>
              <a:sym typeface="Anton"/>
            </a:endParaRPr>
          </a:p>
        </p:txBody>
      </p:sp>
      <p:pic>
        <p:nvPicPr>
          <p:cNvPr id="190" name="Google Shape;190;p36"/>
          <p:cNvPicPr preferRelativeResize="0"/>
          <p:nvPr/>
        </p:nvPicPr>
        <p:blipFill rotWithShape="1">
          <a:blip r:embed="rId4">
            <a:alphaModFix/>
          </a:blip>
          <a:srcRect b="13239" l="0" r="0" t="0"/>
          <a:stretch/>
        </p:blipFill>
        <p:spPr>
          <a:xfrm>
            <a:off x="1223275" y="1382800"/>
            <a:ext cx="3930424" cy="3084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